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36"/>
  </p:notesMasterIdLst>
  <p:handoutMasterIdLst>
    <p:handoutMasterId r:id="rId37"/>
  </p:handoutMasterIdLst>
  <p:sldIdLst>
    <p:sldId id="329" r:id="rId2"/>
    <p:sldId id="259" r:id="rId3"/>
    <p:sldId id="377" r:id="rId4"/>
    <p:sldId id="334" r:id="rId5"/>
    <p:sldId id="335" r:id="rId6"/>
    <p:sldId id="371" r:id="rId7"/>
    <p:sldId id="340" r:id="rId8"/>
    <p:sldId id="372" r:id="rId9"/>
    <p:sldId id="373" r:id="rId10"/>
    <p:sldId id="341" r:id="rId11"/>
    <p:sldId id="342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4" r:id="rId22"/>
    <p:sldId id="374" r:id="rId23"/>
    <p:sldId id="355" r:id="rId24"/>
    <p:sldId id="358" r:id="rId25"/>
    <p:sldId id="375" r:id="rId26"/>
    <p:sldId id="376" r:id="rId27"/>
    <p:sldId id="360" r:id="rId28"/>
    <p:sldId id="361" r:id="rId29"/>
    <p:sldId id="362" r:id="rId30"/>
    <p:sldId id="364" r:id="rId31"/>
    <p:sldId id="365" r:id="rId32"/>
    <p:sldId id="367" r:id="rId33"/>
    <p:sldId id="368" r:id="rId34"/>
    <p:sldId id="370" r:id="rId35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5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8AC1D4"/>
    <a:srgbClr val="009900"/>
    <a:srgbClr val="339966"/>
    <a:srgbClr val="339933"/>
    <a:srgbClr val="008000"/>
    <a:srgbClr val="D2E3EA"/>
    <a:srgbClr val="438609"/>
    <a:srgbClr val="00709A"/>
    <a:srgbClr val="D8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64" autoAdjust="0"/>
  </p:normalViewPr>
  <p:slideViewPr>
    <p:cSldViewPr>
      <p:cViewPr varScale="1">
        <p:scale>
          <a:sx n="55" d="100"/>
          <a:sy n="55" d="100"/>
        </p:scale>
        <p:origin x="486" y="48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6962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wsj.com/public/page/small-business.html?mg=reno64-wsj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2012/10/04/politics/fact-check-trump-small-business/index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trepreneur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ycrains.crainsnewyork.com/40under40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insider.com/these-pre-teen-entrepreneurs-make-millions-more-than-their-parents-2010-9?op=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cnbc.com/id/48571760/Teen_Entrepreneurs" TargetMode="External"/><Relationship Id="rId5" Type="http://schemas.openxmlformats.org/officeDocument/2006/relationships/hyperlink" Target="http://www.cnbc.com/id/45243912/" TargetMode="External"/><Relationship Id="rId4" Type="http://schemas.openxmlformats.org/officeDocument/2006/relationships/hyperlink" Target="http://under30ceo.com/30-most-influential-young-entrepreneurs-of-2011/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a.gov/category/navigation-structure/starting-managing-business/starting-business/how-write-business-plan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ntrepreneur.com/businessplan/index.html" TargetMode="Externa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trepreneur.com/landing/216013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entrepreneur.com/businessplan/index.html" TargetMode="External"/><Relationship Id="rId5" Type="http://schemas.openxmlformats.org/officeDocument/2006/relationships/hyperlink" Target="http://www.score.org/" TargetMode="External"/><Relationship Id="rId4" Type="http://schemas.openxmlformats.org/officeDocument/2006/relationships/hyperlink" Target="http://www.sba.gov/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a.gov/advocacy/847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nrn.com/article/brueggers-franchisee-co-brands-units-jamba-juice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redaksjonen.com/Artikler/57Dualbranding.pdf" TargetMode="Externa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rriangroup.com/docs/NewsNov2005.pdf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ass.gov/export/news/press_nanmac.htm" TargetMode="Externa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490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30127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Wall Street Journal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Small Business</a:t>
            </a:r>
          </a:p>
          <a:p>
            <a:pPr eaLnBrk="1" hangingPunct="1"/>
            <a:r>
              <a:rPr lang="en-US" dirty="0" smtClean="0">
                <a:hlinkClick r:id="rId3"/>
              </a:rPr>
              <a:t>http://online.wsj.com/public/page/small-business.html?mg=reno64-wsj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6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www.sba.gov/content/summary-size-standards-industry</a:t>
            </a:r>
          </a:p>
          <a:p>
            <a:endParaRPr lang="en-US" u="sng" dirty="0" smtClean="0"/>
          </a:p>
          <a:p>
            <a:r>
              <a:rPr lang="en-US" u="sng" dirty="0" smtClean="0"/>
              <a:t>Additional </a:t>
            </a:r>
            <a:r>
              <a:rPr lang="en-US" u="sng" dirty="0"/>
              <a:t>Resources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Article</a:t>
            </a:r>
          </a:p>
          <a:p>
            <a:r>
              <a:rPr lang="en-US" baseline="0" dirty="0" smtClean="0"/>
              <a:t>CNN</a:t>
            </a:r>
          </a:p>
          <a:p>
            <a:r>
              <a:rPr lang="en-US" baseline="0" dirty="0" smtClean="0"/>
              <a:t>Fact Check: Is Donald Trump a Small Business?</a:t>
            </a:r>
          </a:p>
          <a:p>
            <a:r>
              <a:rPr lang="en-US" baseline="0" dirty="0" smtClean="0"/>
              <a:t>10/5/12</a:t>
            </a:r>
          </a:p>
          <a:p>
            <a:r>
              <a:rPr lang="en-US" dirty="0" smtClean="0">
                <a:hlinkClick r:id="rId3"/>
              </a:rPr>
              <a:t>http://www.cnn.com/2012/10/04/politics/fact-check-trump-small-business/index.html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84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90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Entrepreneur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http://www.entrepreneur.com/</a:t>
            </a:r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263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Additional Resources</a:t>
            </a:r>
          </a:p>
          <a:p>
            <a:endParaRPr lang="en-US" dirty="0" smtClean="0"/>
          </a:p>
          <a:p>
            <a:r>
              <a:rPr lang="en-US" dirty="0" smtClean="0"/>
              <a:t>Website</a:t>
            </a:r>
          </a:p>
          <a:p>
            <a:r>
              <a:rPr lang="en-US" dirty="0" smtClean="0"/>
              <a:t>Crain's: New York Business</a:t>
            </a:r>
          </a:p>
          <a:p>
            <a:r>
              <a:rPr lang="en-US" dirty="0" smtClean="0"/>
              <a:t>40 Under 40</a:t>
            </a:r>
          </a:p>
          <a:p>
            <a:r>
              <a:rPr lang="en-US" dirty="0" smtClean="0">
                <a:hlinkClick r:id="rId3"/>
              </a:rPr>
              <a:t>http://mycrains.crainsnewyork.com/40under40/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E087C7-FDD8-4C89-8735-B20DA0D4D5C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2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28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u="sng" dirty="0"/>
              <a:t>Additional Resources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Article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Business</a:t>
            </a:r>
            <a:r>
              <a:rPr lang="en-US" baseline="0" dirty="0" smtClean="0"/>
              <a:t> Insider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These 10 Pre-teen Entrepreneurs Make Millions More Than Their Parents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9/27/10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3"/>
              </a:rPr>
              <a:t>http://www.businessinsider.com/these-pre-teen-entrepreneurs-make-millions-more-than-their-parents-2010-9?op=1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Website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Under30CEO.com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4"/>
              </a:rPr>
              <a:t>http://under30ceo.com/30-most-influential-young-entrepreneurs-of-2011/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CNBC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20 Under</a:t>
            </a:r>
            <a:r>
              <a:rPr lang="en-US" baseline="0" dirty="0" smtClean="0"/>
              <a:t> 20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5"/>
              </a:rPr>
              <a:t>http://www.cnbc.com/id/45243912/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Slideshow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Teen Entrepreneurs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6"/>
              </a:rPr>
              <a:t>http://www.cnbc.com/id/48571760/Teen_Entrepreneurs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56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61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88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71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7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77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17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Data developed and provided by the National Federation of Independent Business</a:t>
            </a:r>
            <a:r>
              <a:rPr lang="en-US" baseline="0" dirty="0" smtClean="0"/>
              <a:t> Foundation and sponsored by the American Express Travel Related Services Company,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3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SBA.gov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Create</a:t>
            </a:r>
            <a:r>
              <a:rPr lang="en-US" baseline="0" dirty="0" smtClean="0">
                <a:latin typeface="Times New Roman" pitchFamily="18" charset="0"/>
              </a:rPr>
              <a:t> Your Business Plan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http://www.sba.gov/category/navigation-structure/starting-managing-business/starting-business/how-write-business-plan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Entrepreneur.com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Your Business Plan Guide</a:t>
            </a:r>
          </a:p>
          <a:p>
            <a:pPr eaLnBrk="1" hangingPunct="1"/>
            <a:r>
              <a:rPr lang="en-US" dirty="0" smtClean="0">
                <a:hlinkClick r:id="rId4"/>
              </a:rPr>
              <a:t>http://www.entrepreneur.com/businessplan/index.html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430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Sample business plans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http://www.entrepreneur.com/landing/216013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Several websites provide helpful information about writing a business plan.</a:t>
            </a:r>
            <a:endParaRPr lang="en-US" sz="1050" dirty="0" smtClean="0"/>
          </a:p>
          <a:p>
            <a:pPr eaLnBrk="1" hangingPunct="1">
              <a:lnSpc>
                <a:spcPts val="3600"/>
              </a:lnSpc>
              <a:spcBef>
                <a:spcPts val="3576"/>
              </a:spcBef>
              <a:buFont typeface="Wingdings" pitchFamily="2" charset="2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hlinkClick r:id="rId4"/>
              </a:rPr>
              <a:t>http://www.sba.gov/</a:t>
            </a:r>
            <a:endParaRPr lang="en-US" sz="10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eaLnBrk="1" hangingPunct="1">
              <a:lnSpc>
                <a:spcPts val="3600"/>
              </a:lnSpc>
              <a:spcBef>
                <a:spcPts val="3576"/>
              </a:spcBef>
              <a:buFont typeface="Wingdings" pitchFamily="2" charset="2"/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hlinkClick r:id="rId5"/>
              </a:rPr>
              <a:t>http://www.score.org</a:t>
            </a:r>
            <a:endParaRPr lang="en-US" sz="10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>
              <a:lnSpc>
                <a:spcPts val="3600"/>
              </a:lnSpc>
              <a:spcBef>
                <a:spcPts val="3576"/>
              </a:spcBef>
              <a:buNone/>
            </a:pPr>
            <a:r>
              <a:rPr lang="en-US" sz="10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  <a:hlinkClick r:id="rId6"/>
              </a:rPr>
              <a:t>http://www.entrepreneur.com/businessplan/index.html</a:t>
            </a:r>
            <a:endParaRPr lang="en-US" sz="10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32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7244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ts val="3360"/>
              </a:lnSpc>
              <a:buNone/>
            </a:pPr>
            <a:r>
              <a:rPr lang="en-US" dirty="0" smtClean="0"/>
              <a:t>The Small Business Administration offers a wide variety of management and financial assistance to small businesses. It also offers a wealth of statistics about small business. For research and statistics related to small business, visit its website.</a:t>
            </a:r>
          </a:p>
          <a:p>
            <a:pPr algn="l">
              <a:buNone/>
            </a:pPr>
            <a:r>
              <a:rPr lang="en-US" dirty="0" smtClean="0">
                <a:hlinkClick r:id="rId3"/>
              </a:rPr>
              <a:t>http://www.sba.gov/advocacy/847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57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27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54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 </a:t>
            </a:r>
            <a:r>
              <a:rPr lang="en-US" u="sng" dirty="0"/>
              <a:t>Additional </a:t>
            </a:r>
            <a:r>
              <a:rPr lang="en-US" u="sng" dirty="0" smtClean="0"/>
              <a:t>Resources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i="1" dirty="0" smtClean="0"/>
              <a:t>Restaurant News</a:t>
            </a:r>
            <a:r>
              <a:rPr lang="en-US" dirty="0" smtClean="0"/>
              <a:t>: </a:t>
            </a:r>
            <a:r>
              <a:rPr lang="en-US" dirty="0" err="1" smtClean="0"/>
              <a:t>Bruegger's</a:t>
            </a:r>
            <a:r>
              <a:rPr lang="en-US" dirty="0" smtClean="0"/>
              <a:t> franchisee co-brands units</a:t>
            </a:r>
            <a:r>
              <a:rPr lang="en-US" baseline="0" dirty="0" smtClean="0"/>
              <a:t> with Jamba Juice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8/16/12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3"/>
              </a:rPr>
              <a:t>http://nrn.com/article/brueggers-franchisee-co-brands-units-jamba-juice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i="1" dirty="0" smtClean="0"/>
              <a:t>MCB University Press: </a:t>
            </a:r>
            <a:r>
              <a:rPr lang="en-US" dirty="0" smtClean="0"/>
              <a:t>How</a:t>
            </a:r>
            <a:r>
              <a:rPr lang="en-US" baseline="0" dirty="0" smtClean="0"/>
              <a:t> Corporate Names Add Value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4"/>
              </a:rPr>
              <a:t>http://www.redaksjonen.com/Artikler/57Dualbranding.pdf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Ritchie</a:t>
            </a:r>
            <a:r>
              <a:rPr lang="en-US" baseline="0" dirty="0" smtClean="0"/>
              <a:t> International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Dual Branding – The New Franchise Phenomenon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google.com/url?sa=t&amp;rct=j&amp;q=&amp;esrc=s&amp;source=web&amp;cd=1&amp;cad=rja&amp;ved=0CDMQFjAA&amp;url=http%3A%2F%2Fwww.ritchieinternational.com%2FPressReleases35n45%2FDual%2520Branding%2520%2520The%2520New%2520Franchise%2520Phenomenon.doc&amp;ei=VFejUO6zKPK30gGhz4CgCw&amp;usg=AFQjCNEmuVWIuJ0_IBB5sWQxYhEDFHdu3w&amp;sig2=VFyEZO9lkseB-fF0pJ3eaQ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Co-Branding – Here’s What You Have to Know</a:t>
            </a:r>
          </a:p>
          <a:p>
            <a:r>
              <a:rPr lang="en-US" dirty="0" smtClean="0"/>
              <a:t>http://www.google.com/url?sa=t&amp;rct=j&amp;q=&amp;esrc=s&amp;source=web&amp;cd=2&amp;ved=0CDoQFjAB&amp;url=http%3A%2F%2Fwww.ritchieinternational.com%2FPressReleases35n45%2FCo-Branding%2520Heres%2520What%2520You%2520Have%2520To%2520Know%2520to%2520Succeed.doc&amp;ei=mVejUKuXIe7h0wHnwoGwCw&amp;usg=AFQjCNEDdMlZpzDDaR5hVkGAtCdxf7lHhA&amp;sig2=Fdq80AFnnRYJ7VMOAkbkf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038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85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74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256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653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Report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The </a:t>
            </a:r>
            <a:r>
              <a:rPr lang="en-US" dirty="0" err="1" smtClean="0">
                <a:latin typeface="Times New Roman" pitchFamily="18" charset="0"/>
              </a:rPr>
              <a:t>Dorrian</a:t>
            </a:r>
            <a:r>
              <a:rPr lang="en-US" dirty="0" smtClean="0">
                <a:latin typeface="Times New Roman" pitchFamily="18" charset="0"/>
              </a:rPr>
              <a:t> Consulting Group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The Challenges</a:t>
            </a:r>
            <a:r>
              <a:rPr lang="en-US" baseline="0" dirty="0" smtClean="0">
                <a:latin typeface="Times New Roman" pitchFamily="18" charset="0"/>
              </a:rPr>
              <a:t> Facing Small Business: A Global Perspective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http://www.dorriangroup.com/docs/NewsNov2005.pdf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r>
              <a:rPr lang="en-US" dirty="0" smtClean="0"/>
              <a:t>Article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Framingham-based NANMAC Corporation Wins National SBA Small Business Exporter Award</a:t>
            </a:r>
          </a:p>
          <a:p>
            <a:r>
              <a:rPr lang="en-US" dirty="0" smtClean="0">
                <a:hlinkClick r:id="rId4"/>
              </a:rPr>
              <a:t>http://www.mass.gov/export/news/press_nanmac.htm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112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2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5</a:t>
            </a:r>
            <a:endParaRPr lang="en-US" sz="8000" b="0" i="0" spc="-51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/>
              <a:cs typeface="Lucida San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 smtClean="0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Small Business Entrepreneurship, and Franchises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5-1</a:t>
            </a:r>
            <a:r>
              <a:rPr lang="en-US" sz="2400" dirty="0" smtClean="0"/>
              <a:t>	Define </a:t>
            </a:r>
            <a:r>
              <a:rPr lang="en-US" sz="2400" dirty="0"/>
              <a:t>what a small business is and recognize the fields in which small businesses are concentrated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5-2</a:t>
            </a:r>
            <a:r>
              <a:rPr lang="en-US" sz="2400" dirty="0" smtClean="0"/>
              <a:t>	Identify </a:t>
            </a:r>
            <a:r>
              <a:rPr lang="en-US" sz="2400" dirty="0"/>
              <a:t>the people who start small businesses and the reasons why some succeed and many fail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5-3</a:t>
            </a:r>
            <a:r>
              <a:rPr lang="en-US" sz="2400" dirty="0" smtClean="0"/>
              <a:t>	Assess </a:t>
            </a:r>
            <a:r>
              <a:rPr lang="en-US" sz="2400" dirty="0"/>
              <a:t>the contributions of small businesses to our economy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5-4</a:t>
            </a:r>
            <a:r>
              <a:rPr lang="en-US" sz="2400" dirty="0" smtClean="0"/>
              <a:t>	Describe </a:t>
            </a:r>
            <a:r>
              <a:rPr lang="en-US" sz="2400" dirty="0"/>
              <a:t>the advantages and disadvantages of operating a small business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5-5</a:t>
            </a:r>
            <a:r>
              <a:rPr lang="en-US" sz="2400" dirty="0" smtClean="0"/>
              <a:t>	Explain </a:t>
            </a:r>
            <a:r>
              <a:rPr lang="en-US" sz="2400" dirty="0"/>
              <a:t>how the Small Business Administration helps small businesses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5-6</a:t>
            </a:r>
            <a:r>
              <a:rPr lang="en-US" sz="2400" dirty="0" smtClean="0"/>
              <a:t>	Explain </a:t>
            </a:r>
            <a:r>
              <a:rPr lang="en-US" sz="2400" dirty="0"/>
              <a:t>the concept and types of franchising</a:t>
            </a:r>
            <a:r>
              <a:rPr lang="en-US" sz="2400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400" dirty="0" smtClean="0">
                <a:solidFill>
                  <a:srgbClr val="009900"/>
                </a:solidFill>
              </a:rPr>
              <a:t>5-7</a:t>
            </a:r>
            <a:r>
              <a:rPr lang="en-US" sz="2400" dirty="0" smtClean="0"/>
              <a:t>	Analyze </a:t>
            </a:r>
            <a:r>
              <a:rPr lang="en-US" sz="2400" dirty="0"/>
              <a:t>the growth of franchising and its advantages and disadvantages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6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Small Business: A Profile</a:t>
            </a:r>
          </a:p>
        </p:txBody>
      </p:sp>
      <p:sp>
        <p:nvSpPr>
          <p:cNvPr id="21506" name="Rectangle 161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 smtClean="0"/>
              <a:t>A </a:t>
            </a:r>
            <a:r>
              <a:rPr lang="en-US" b="1" dirty="0" smtClean="0"/>
              <a:t>small business </a:t>
            </a:r>
            <a:r>
              <a:rPr lang="en-US" dirty="0" smtClean="0"/>
              <a:t>is one that is independently owned and operated for profit and is not dominant in its field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99.7% of all employer firms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Employ about half of all private sector employees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Pay </a:t>
            </a:r>
            <a:r>
              <a:rPr lang="en-US" sz="2400" dirty="0" smtClean="0"/>
              <a:t>42% </a:t>
            </a:r>
            <a:r>
              <a:rPr lang="en-US" sz="2400" dirty="0"/>
              <a:t>of total U.S. private payroll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Have generated </a:t>
            </a:r>
            <a:r>
              <a:rPr lang="en-US" sz="2400" dirty="0" smtClean="0"/>
              <a:t>63 </a:t>
            </a:r>
            <a:r>
              <a:rPr lang="en-US" sz="2400" dirty="0"/>
              <a:t>percent of net new jobs over the past </a:t>
            </a:r>
            <a:r>
              <a:rPr lang="en-US" sz="2400" dirty="0" smtClean="0"/>
              <a:t>20years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Hire </a:t>
            </a:r>
            <a:r>
              <a:rPr lang="en-US" sz="2400" dirty="0" smtClean="0"/>
              <a:t>37% </a:t>
            </a:r>
            <a:r>
              <a:rPr lang="en-US" sz="2400" dirty="0"/>
              <a:t>of high-tech workers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Are 52% home-based and 2% franchises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Produce 16.5 times more patents per employee than large patenting </a:t>
            </a:r>
            <a:r>
              <a:rPr lang="en-US" sz="2400" dirty="0" smtClean="0"/>
              <a:t>firms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480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Small Business:</a:t>
            </a:r>
            <a:br>
              <a:rPr lang="en-US" dirty="0" smtClean="0"/>
            </a:br>
            <a:r>
              <a:rPr lang="en-US" dirty="0" smtClean="0"/>
              <a:t>Industry Group-Size Standards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3" y="1447800"/>
            <a:ext cx="7691974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254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Small-Business Sector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typically takes less than a week and $600 to </a:t>
            </a:r>
            <a:r>
              <a:rPr lang="en-US" dirty="0" smtClean="0"/>
              <a:t>establish a business </a:t>
            </a:r>
            <a:r>
              <a:rPr lang="en-US" dirty="0"/>
              <a:t>as a legal </a:t>
            </a:r>
            <a:r>
              <a:rPr lang="en-US" dirty="0" smtClean="0"/>
              <a:t>entity</a:t>
            </a:r>
          </a:p>
          <a:p>
            <a:r>
              <a:rPr lang="en-US" dirty="0" smtClean="0"/>
              <a:t>About </a:t>
            </a:r>
            <a:r>
              <a:rPr lang="en-US" dirty="0"/>
              <a:t>28.2 million businesses in this </a:t>
            </a:r>
            <a:r>
              <a:rPr lang="en-US" dirty="0" smtClean="0"/>
              <a:t>country</a:t>
            </a:r>
          </a:p>
          <a:p>
            <a:r>
              <a:rPr lang="en-US" dirty="0"/>
              <a:t>During the last decade, the number of </a:t>
            </a:r>
            <a:r>
              <a:rPr lang="en-US" dirty="0" smtClean="0"/>
              <a:t>small businesses </a:t>
            </a:r>
            <a:r>
              <a:rPr lang="en-US" dirty="0"/>
              <a:t>in the United States has </a:t>
            </a:r>
            <a:r>
              <a:rPr lang="en-US" dirty="0" smtClean="0"/>
              <a:t>increased 49%</a:t>
            </a:r>
          </a:p>
          <a:p>
            <a:r>
              <a:rPr lang="en-US" dirty="0"/>
              <a:t>According to a recent </a:t>
            </a:r>
            <a:r>
              <a:rPr lang="en-US" dirty="0" smtClean="0"/>
              <a:t>study:</a:t>
            </a:r>
          </a:p>
          <a:p>
            <a:pPr lvl="1"/>
            <a:r>
              <a:rPr lang="en-US" dirty="0" smtClean="0"/>
              <a:t>69% of new </a:t>
            </a:r>
            <a:r>
              <a:rPr lang="en-US" dirty="0"/>
              <a:t>businesses survive at least two </a:t>
            </a:r>
            <a:r>
              <a:rPr lang="en-US" dirty="0" smtClean="0"/>
              <a:t>years</a:t>
            </a:r>
          </a:p>
          <a:p>
            <a:pPr lvl="1"/>
            <a:r>
              <a:rPr lang="en-US" dirty="0" smtClean="0"/>
              <a:t>About 50% </a:t>
            </a:r>
            <a:r>
              <a:rPr lang="en-US" dirty="0"/>
              <a:t>survive at least five </a:t>
            </a:r>
            <a:r>
              <a:rPr lang="en-US" dirty="0" smtClean="0"/>
              <a:t>years</a:t>
            </a:r>
          </a:p>
          <a:p>
            <a:pPr lvl="1"/>
            <a:r>
              <a:rPr lang="en-US" dirty="0" smtClean="0"/>
              <a:t>31% </a:t>
            </a:r>
            <a:r>
              <a:rPr lang="en-US" dirty="0"/>
              <a:t>survive at least ten years</a:t>
            </a:r>
          </a:p>
        </p:txBody>
      </p:sp>
    </p:spTree>
    <p:extLst>
      <p:ext uri="{BB962C8B-B14F-4D97-AF65-F5344CB8AC3E}">
        <p14:creationId xmlns:p14="http://schemas.microsoft.com/office/powerpoint/2010/main" val="182261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Industries That Attract Small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Industries that require </a:t>
            </a:r>
            <a:r>
              <a:rPr lang="en-US" dirty="0"/>
              <a:t>only a low initial investment and </a:t>
            </a:r>
            <a:r>
              <a:rPr lang="en-US" dirty="0" smtClean="0"/>
              <a:t>some special </a:t>
            </a:r>
            <a:r>
              <a:rPr lang="en-US" dirty="0"/>
              <a:t>skills or </a:t>
            </a:r>
            <a:r>
              <a:rPr lang="en-US" dirty="0" smtClean="0"/>
              <a:t>knowledge </a:t>
            </a:r>
            <a:r>
              <a:rPr lang="en-US" dirty="0"/>
              <a:t>tend to attract new </a:t>
            </a:r>
            <a:r>
              <a:rPr lang="en-US" dirty="0" smtClean="0"/>
              <a:t>businesses</a:t>
            </a:r>
          </a:p>
          <a:p>
            <a:r>
              <a:rPr lang="en-US" dirty="0" smtClean="0"/>
              <a:t>Knowledgeable </a:t>
            </a:r>
            <a:r>
              <a:rPr lang="en-US" dirty="0"/>
              <a:t>entrepreneurs choose areas with </a:t>
            </a:r>
            <a:r>
              <a:rPr lang="en-US" dirty="0" smtClean="0"/>
              <a:t>which they </a:t>
            </a:r>
            <a:r>
              <a:rPr lang="en-US" dirty="0"/>
              <a:t>are familiar, and these are most often the more established industries</a:t>
            </a:r>
            <a:endParaRPr lang="en-US" dirty="0" smtClean="0"/>
          </a:p>
          <a:p>
            <a:r>
              <a:rPr lang="en-US" dirty="0" smtClean="0"/>
              <a:t>Businesses </a:t>
            </a:r>
            <a:r>
              <a:rPr lang="en-US" dirty="0"/>
              <a:t>generally fall into three broad categories of industry:</a:t>
            </a:r>
          </a:p>
          <a:p>
            <a:pPr lvl="1"/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Service</a:t>
            </a:r>
          </a:p>
          <a:p>
            <a:pPr lvl="1"/>
            <a:r>
              <a:rPr lang="en-US" dirty="0" smtClean="0"/>
              <a:t>Production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3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2133600"/>
            <a:ext cx="4495801" cy="27195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People in Small Businesses: </a:t>
            </a:r>
            <a:br>
              <a:rPr lang="en-US" dirty="0" smtClean="0"/>
            </a:br>
            <a:r>
              <a:rPr lang="en-US" dirty="0" smtClean="0"/>
              <a:t>The Entrepreneurs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 smtClean="0"/>
              <a:t>Entrepreneurial spirit</a:t>
            </a:r>
            <a:r>
              <a:rPr lang="en-US" dirty="0" smtClean="0"/>
              <a:t> is the desire to create new business</a:t>
            </a:r>
          </a:p>
          <a:p>
            <a:pPr marL="0" indent="0">
              <a:lnSpc>
                <a:spcPts val="3360"/>
              </a:lnSpc>
              <a:buNone/>
            </a:pPr>
            <a:endParaRPr lang="en-US" dirty="0"/>
          </a:p>
          <a:p>
            <a:pPr marL="0" indent="0">
              <a:lnSpc>
                <a:spcPts val="3360"/>
              </a:lnSpc>
              <a:buNone/>
            </a:pPr>
            <a:endParaRPr lang="en-US" dirty="0" smtClean="0"/>
          </a:p>
          <a:p>
            <a:pPr marL="0" indent="0">
              <a:lnSpc>
                <a:spcPts val="3360"/>
              </a:lnSpc>
              <a:buNone/>
            </a:pPr>
            <a:endParaRPr lang="en-US" dirty="0"/>
          </a:p>
          <a:p>
            <a:pPr marL="0" indent="0">
              <a:lnSpc>
                <a:spcPts val="3360"/>
              </a:lnSpc>
              <a:buNone/>
            </a:pPr>
            <a:endParaRPr lang="en-US" dirty="0" smtClean="0"/>
          </a:p>
          <a:p>
            <a:pPr marL="0" indent="0">
              <a:lnSpc>
                <a:spcPts val="336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457200" indent="0">
              <a:lnSpc>
                <a:spcPts val="3360"/>
              </a:lnSpc>
              <a:spcBef>
                <a:spcPts val="0"/>
              </a:spcBef>
              <a:buNone/>
            </a:pPr>
            <a:r>
              <a:rPr lang="en-US" sz="2600" dirty="0" smtClean="0"/>
              <a:t>Consider:</a:t>
            </a:r>
          </a:p>
          <a:p>
            <a:pPr marL="457200" indent="0">
              <a:lnSpc>
                <a:spcPts val="3360"/>
              </a:lnSpc>
              <a:buNone/>
            </a:pPr>
            <a:r>
              <a:rPr lang="en-US" sz="2600" i="1" dirty="0" smtClean="0"/>
              <a:t>What are some reasons people </a:t>
            </a:r>
            <a:r>
              <a:rPr lang="en-US" sz="2600" i="1" dirty="0"/>
              <a:t>want to start </a:t>
            </a:r>
            <a:r>
              <a:rPr lang="en-US" sz="2600" i="1" dirty="0" smtClean="0"/>
              <a:t/>
            </a:r>
            <a:br>
              <a:rPr lang="en-US" sz="2600" i="1" dirty="0" smtClean="0"/>
            </a:br>
            <a:r>
              <a:rPr lang="en-US" sz="2600" i="1" dirty="0" smtClean="0"/>
              <a:t>their </a:t>
            </a:r>
            <a:r>
              <a:rPr lang="en-US" sz="2600" i="1" dirty="0"/>
              <a:t>own businesses</a:t>
            </a:r>
            <a:r>
              <a:rPr lang="en-US" sz="2600" i="1" dirty="0" smtClean="0"/>
              <a:t>?</a:t>
            </a:r>
            <a:endParaRPr lang="en-US" sz="2600" i="1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1066800" y="4953000"/>
            <a:ext cx="6781800" cy="1447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1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Factors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r>
              <a:rPr lang="en-US" dirty="0" smtClean="0"/>
              <a:t>Personal </a:t>
            </a:r>
            <a:r>
              <a:rPr lang="en-US" dirty="0"/>
              <a:t>factors in small-business </a:t>
            </a:r>
            <a:r>
              <a:rPr lang="en-US" dirty="0" smtClean="0"/>
              <a:t>success:</a:t>
            </a:r>
            <a:endParaRPr lang="en-US" dirty="0"/>
          </a:p>
          <a:p>
            <a:pPr lvl="1"/>
            <a:r>
              <a:rPr lang="en-US" dirty="0" smtClean="0"/>
              <a:t>Independence</a:t>
            </a:r>
            <a:endParaRPr lang="en-US" dirty="0"/>
          </a:p>
          <a:p>
            <a:pPr lvl="1"/>
            <a:r>
              <a:rPr lang="en-US" dirty="0" smtClean="0"/>
              <a:t>A </a:t>
            </a:r>
            <a:r>
              <a:rPr lang="en-US" dirty="0"/>
              <a:t>desire to determine one’s own </a:t>
            </a:r>
            <a:r>
              <a:rPr lang="en-US" dirty="0" smtClean="0"/>
              <a:t>destiny</a:t>
            </a:r>
            <a:endParaRPr lang="en-US" dirty="0"/>
          </a:p>
          <a:p>
            <a:pPr lvl="1"/>
            <a:r>
              <a:rPr lang="en-US" dirty="0" smtClean="0"/>
              <a:t>A </a:t>
            </a:r>
            <a:r>
              <a:rPr lang="en-US" dirty="0"/>
              <a:t>willingness to find and accept a </a:t>
            </a:r>
            <a:r>
              <a:rPr lang="en-US" dirty="0" smtClean="0"/>
              <a:t>challenge</a:t>
            </a:r>
            <a:endParaRPr lang="en-US" dirty="0"/>
          </a:p>
          <a:p>
            <a:pPr lvl="1"/>
            <a:r>
              <a:rPr lang="en-US" dirty="0" smtClean="0"/>
              <a:t>Family </a:t>
            </a:r>
            <a:r>
              <a:rPr lang="en-US" dirty="0"/>
              <a:t>background </a:t>
            </a:r>
            <a:endParaRPr lang="en-US" dirty="0" smtClean="0"/>
          </a:p>
          <a:p>
            <a:pPr lvl="1"/>
            <a:r>
              <a:rPr lang="en-US" dirty="0" smtClean="0"/>
              <a:t>Age</a:t>
            </a:r>
          </a:p>
          <a:p>
            <a:r>
              <a:rPr lang="en-US" dirty="0" smtClean="0"/>
              <a:t>Motivation to start a business:</a:t>
            </a:r>
          </a:p>
          <a:p>
            <a:pPr lvl="1"/>
            <a:r>
              <a:rPr lang="en-US" dirty="0" smtClean="0"/>
              <a:t>Person decides they have “had enough” or working and earning profit for others</a:t>
            </a:r>
          </a:p>
          <a:p>
            <a:pPr lvl="1"/>
            <a:r>
              <a:rPr lang="en-US" dirty="0" smtClean="0"/>
              <a:t>Person may lose his or her job</a:t>
            </a:r>
          </a:p>
          <a:p>
            <a:pPr lvl="1"/>
            <a:r>
              <a:rPr lang="en-US" dirty="0" smtClean="0"/>
              <a:t>Person has an idea for a new product</a:t>
            </a:r>
          </a:p>
          <a:p>
            <a:pPr lvl="1"/>
            <a:r>
              <a:rPr lang="en-US" dirty="0" smtClean="0"/>
              <a:t>An opportunity presents itself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6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Age of Entrepreneurs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79" y="1295400"/>
            <a:ext cx="8055243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26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as Small-Business Owners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 smtClean="0"/>
              <a:t>Own 36% of all small businesses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Own 66% of home-based businesses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Own about 7.8 million businesses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Provide 7.6 million jobs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Generate $1.2 trillion in sales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More than 40% have been in business 12 years or more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Businesses </a:t>
            </a:r>
            <a:r>
              <a:rPr lang="en-US" sz="2400" dirty="0"/>
              <a:t>are financially sound and credit-worthy, and </a:t>
            </a:r>
            <a:r>
              <a:rPr lang="en-US" sz="2400" dirty="0" smtClean="0"/>
              <a:t>their risk </a:t>
            </a:r>
            <a:r>
              <a:rPr lang="en-US" sz="2400" dirty="0"/>
              <a:t>of failure is lower than </a:t>
            </a:r>
            <a:r>
              <a:rPr lang="en-US" sz="2400" dirty="0" smtClean="0"/>
              <a:t>average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Compared to other working women, self-employed women are older, </a:t>
            </a:r>
            <a:r>
              <a:rPr lang="en-US" sz="2400" dirty="0" smtClean="0"/>
              <a:t>better educated</a:t>
            </a:r>
            <a:r>
              <a:rPr lang="en-US" sz="2400" dirty="0"/>
              <a:t>, and have more managerial experience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2401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/>
          <p:cNvSpPr/>
          <p:nvPr/>
        </p:nvSpPr>
        <p:spPr>
          <a:xfrm>
            <a:off x="381000" y="4114800"/>
            <a:ext cx="39624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What challenges do teenage entrepreneurs face?</a:t>
            </a:r>
          </a:p>
          <a:p>
            <a:pPr marL="0" indent="0" algn="ctr">
              <a:spcBef>
                <a:spcPts val="1200"/>
              </a:spcBef>
              <a:buNone/>
            </a:pPr>
            <a:endParaRPr lang="en-US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Do teenagers</a:t>
            </a:r>
            <a:b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have any advantages?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i="1" dirty="0"/>
              <a:t>Kool </a:t>
            </a:r>
            <a:r>
              <a:rPr lang="en-US" sz="1600" i="1" dirty="0" err="1"/>
              <a:t>Kidz</a:t>
            </a:r>
            <a:r>
              <a:rPr lang="en-US" sz="1600" i="1" dirty="0"/>
              <a:t> </a:t>
            </a:r>
            <a:r>
              <a:rPr lang="en-US" sz="1600" i="1" dirty="0" err="1"/>
              <a:t>Sno</a:t>
            </a:r>
            <a:r>
              <a:rPr lang="en-US" sz="1600" i="1" dirty="0"/>
              <a:t> </a:t>
            </a:r>
            <a:r>
              <a:rPr lang="en-US" sz="1600" i="1" dirty="0" err="1"/>
              <a:t>Konez</a:t>
            </a:r>
            <a:r>
              <a:rPr lang="en-US" sz="1600" i="1" dirty="0"/>
              <a:t> started by Amaya </a:t>
            </a:r>
            <a:r>
              <a:rPr lang="en-US" sz="1600" i="1" dirty="0" err="1"/>
              <a:t>Selmon</a:t>
            </a:r>
            <a:r>
              <a:rPr lang="en-US" sz="1600" i="1" dirty="0"/>
              <a:t> and Jaden Wheeler at ages 11 and 12 years </a:t>
            </a:r>
            <a:r>
              <a:rPr lang="en-US" sz="1600" i="1" dirty="0" smtClean="0"/>
              <a:t>old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077200" cy="990600"/>
          </a:xfrm>
        </p:spPr>
        <p:txBody>
          <a:bodyPr/>
          <a:lstStyle/>
          <a:p>
            <a:r>
              <a:rPr lang="en-US" dirty="0" smtClean="0"/>
              <a:t>Teenage Entrepreneurs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92875"/>
            <a:ext cx="762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57290"/>
            <a:ext cx="3124200" cy="37076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 Diagonal Corner Rectangle 7"/>
          <p:cNvSpPr/>
          <p:nvPr/>
        </p:nvSpPr>
        <p:spPr>
          <a:xfrm>
            <a:off x="381000" y="1600200"/>
            <a:ext cx="3962400" cy="1981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1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771775"/>
            <a:ext cx="8077200" cy="3552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Some Entrepreneurs and Businesses Fail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800600"/>
          </a:xfrm>
        </p:spPr>
        <p:txBody>
          <a:bodyPr/>
          <a:lstStyle/>
          <a:p>
            <a:r>
              <a:rPr lang="en-US" dirty="0"/>
              <a:t>Lack of capital and cash-flow </a:t>
            </a:r>
            <a:r>
              <a:rPr lang="en-US" dirty="0" smtClean="0"/>
              <a:t>problems</a:t>
            </a:r>
          </a:p>
          <a:p>
            <a:r>
              <a:rPr lang="en-US" dirty="0"/>
              <a:t>Lack of management </a:t>
            </a:r>
            <a:r>
              <a:rPr lang="en-US" dirty="0" smtClean="0"/>
              <a:t>skills</a:t>
            </a:r>
          </a:p>
          <a:p>
            <a:r>
              <a:rPr lang="en-US" dirty="0" smtClean="0"/>
              <a:t>Overexpansion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4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Importance of Small Businesses: </a:t>
            </a:r>
            <a:br>
              <a:rPr lang="en-US" dirty="0" smtClean="0"/>
            </a:br>
            <a:r>
              <a:rPr lang="en-US" dirty="0" smtClean="0"/>
              <a:t>Providing Technical Innovation</a:t>
            </a:r>
          </a:p>
        </p:txBody>
      </p:sp>
      <p:sp>
        <p:nvSpPr>
          <p:cNvPr id="44034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2600" dirty="0" smtClean="0"/>
              <a:t>Small firms...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Employ 43% of all high-tech workers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/>
              <a:t>Produce 2.5 times as many innovations as large firms relative to the number of persons employed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Produce 16 to 17 times more patents per employee than large patenting firms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/>
              <a:t>According to the U.S. Office </a:t>
            </a:r>
            <a:r>
              <a:rPr lang="en-US" sz="2600" dirty="0" smtClean="0"/>
              <a:t>of Management </a:t>
            </a:r>
            <a:r>
              <a:rPr lang="en-US" sz="2600" dirty="0"/>
              <a:t>and Budget, more than </a:t>
            </a:r>
            <a:r>
              <a:rPr lang="en-US" sz="2600" dirty="0" smtClean="0"/>
              <a:t>half the </a:t>
            </a:r>
            <a:r>
              <a:rPr lang="en-US" sz="2600" dirty="0"/>
              <a:t>major technological advances of </a:t>
            </a:r>
            <a:r>
              <a:rPr lang="en-US" sz="2600" dirty="0" smtClean="0"/>
              <a:t>the 20th </a:t>
            </a:r>
            <a:r>
              <a:rPr lang="en-US" sz="2600" dirty="0"/>
              <a:t>century originated with </a:t>
            </a:r>
            <a:r>
              <a:rPr lang="en-US" sz="2600" dirty="0" smtClean="0"/>
              <a:t>individual inventors </a:t>
            </a:r>
            <a:r>
              <a:rPr lang="en-US" sz="2600" dirty="0"/>
              <a:t>and small companies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09577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Air-conditioning</a:t>
            </a:r>
          </a:p>
          <a:p>
            <a:r>
              <a:rPr lang="en-US" dirty="0" smtClean="0"/>
              <a:t>Airplane</a:t>
            </a:r>
            <a:endParaRPr lang="en-US" dirty="0"/>
          </a:p>
          <a:p>
            <a:r>
              <a:rPr lang="en-US" dirty="0" smtClean="0"/>
              <a:t>Automatic </a:t>
            </a:r>
            <a:r>
              <a:rPr lang="en-US" dirty="0"/>
              <a:t>transmission</a:t>
            </a:r>
          </a:p>
          <a:p>
            <a:r>
              <a:rPr lang="en-US" dirty="0" smtClean="0"/>
              <a:t>FM </a:t>
            </a:r>
            <a:r>
              <a:rPr lang="en-US" dirty="0"/>
              <a:t>radio</a:t>
            </a:r>
          </a:p>
          <a:p>
            <a:r>
              <a:rPr lang="en-US" dirty="0" smtClean="0"/>
              <a:t>Heart </a:t>
            </a:r>
            <a:r>
              <a:rPr lang="en-US" dirty="0"/>
              <a:t>valve</a:t>
            </a:r>
          </a:p>
          <a:p>
            <a:r>
              <a:rPr lang="en-US" dirty="0" smtClean="0"/>
              <a:t>Helicopter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Instant camera</a:t>
            </a:r>
          </a:p>
          <a:p>
            <a:r>
              <a:rPr lang="en-US" dirty="0"/>
              <a:t>Insulin</a:t>
            </a:r>
          </a:p>
          <a:p>
            <a:r>
              <a:rPr lang="en-US" dirty="0" smtClean="0"/>
              <a:t>Jet </a:t>
            </a:r>
            <a:r>
              <a:rPr lang="en-US" dirty="0"/>
              <a:t>engine</a:t>
            </a:r>
          </a:p>
          <a:p>
            <a:r>
              <a:rPr lang="en-US" dirty="0" smtClean="0"/>
              <a:t>Penicillin</a:t>
            </a:r>
            <a:endParaRPr lang="en-US" dirty="0"/>
          </a:p>
          <a:p>
            <a:r>
              <a:rPr lang="en-US" dirty="0" smtClean="0"/>
              <a:t>Personal </a:t>
            </a:r>
            <a:r>
              <a:rPr lang="en-US" dirty="0"/>
              <a:t>computer</a:t>
            </a:r>
          </a:p>
          <a:p>
            <a:r>
              <a:rPr lang="en-US" dirty="0" smtClean="0"/>
              <a:t>Power </a:t>
            </a:r>
            <a:r>
              <a:rPr lang="en-US" dirty="0"/>
              <a:t>steering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077200" cy="1143000"/>
          </a:xfrm>
        </p:spPr>
        <p:txBody>
          <a:bodyPr/>
          <a:lstStyle/>
          <a:p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Innovations </a:t>
            </a:r>
            <a:br>
              <a:rPr lang="en-US" dirty="0" smtClean="0"/>
            </a:br>
            <a:r>
              <a:rPr lang="en-US" dirty="0" smtClean="0"/>
              <a:t>Originated at Small Firms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8000000">
            <a:off x="4040450" y="5440605"/>
            <a:ext cx="230632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JULIAN ROVAGNATI/SHUTTERSTOCK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808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Importance of Small Businesses: </a:t>
            </a:r>
            <a:br>
              <a:rPr lang="en-US" dirty="0" smtClean="0"/>
            </a:br>
            <a:r>
              <a:rPr lang="en-US" dirty="0" smtClean="0"/>
              <a:t>Providing Employment</a:t>
            </a:r>
            <a:endParaRPr lang="en-US" sz="2400" b="0" dirty="0" smtClean="0"/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2600" dirty="0" smtClean="0">
                <a:solidFill>
                  <a:srgbClr val="000000"/>
                </a:solidFill>
              </a:rPr>
              <a:t>Small firms...			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Hire a larger proportion of younger and older workers, women, and part-time workers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Provide 67% of workers with their first job and initial job skills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Represent 99.7% of all employers and employ over 50% of the private work force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600" dirty="0" smtClean="0"/>
              <a:t>Provide 2/3 of the net new jobs added to the </a:t>
            </a:r>
            <a:br>
              <a:rPr lang="en-US" sz="2600" dirty="0" smtClean="0"/>
            </a:br>
            <a:r>
              <a:rPr lang="en-US" sz="2600" dirty="0" smtClean="0"/>
              <a:t>economy</a:t>
            </a:r>
          </a:p>
        </p:txBody>
      </p:sp>
    </p:spTree>
    <p:extLst>
      <p:ext uri="{BB962C8B-B14F-4D97-AF65-F5344CB8AC3E}">
        <p14:creationId xmlns:p14="http://schemas.microsoft.com/office/powerpoint/2010/main" val="379465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Importance of Small Businesses:</a:t>
            </a:r>
            <a:br>
              <a:rPr lang="en-US" dirty="0" smtClean="0"/>
            </a:br>
            <a:r>
              <a:rPr lang="en-US" dirty="0" smtClean="0"/>
              <a:t>Providing Competition and Filling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Providing </a:t>
            </a:r>
            <a:r>
              <a:rPr lang="en-US" dirty="0" smtClean="0">
                <a:solidFill>
                  <a:srgbClr val="000000"/>
                </a:solidFill>
              </a:rPr>
              <a:t>Competition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600" dirty="0"/>
              <a:t>Small firms can compete with large firms, forcing the larger firm to become more efficient and responsive to customer </a:t>
            </a:r>
            <a:r>
              <a:rPr lang="en-US" sz="2600" dirty="0" smtClean="0"/>
              <a:t>needs</a:t>
            </a:r>
            <a:endParaRPr lang="en-US" sz="2600" dirty="0"/>
          </a:p>
          <a:p>
            <a:r>
              <a:rPr lang="en-US" dirty="0">
                <a:solidFill>
                  <a:srgbClr val="000000"/>
                </a:solidFill>
              </a:rPr>
              <a:t>Filling </a:t>
            </a:r>
            <a:r>
              <a:rPr lang="en-US" dirty="0" smtClean="0">
                <a:solidFill>
                  <a:srgbClr val="000000"/>
                </a:solidFill>
              </a:rPr>
              <a:t>Needs </a:t>
            </a:r>
            <a:r>
              <a:rPr lang="en-US" dirty="0">
                <a:solidFill>
                  <a:srgbClr val="000000"/>
                </a:solidFill>
              </a:rPr>
              <a:t>of </a:t>
            </a:r>
            <a:r>
              <a:rPr lang="en-US" dirty="0" smtClean="0">
                <a:solidFill>
                  <a:srgbClr val="000000"/>
                </a:solidFill>
              </a:rPr>
              <a:t>Society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dirty="0" smtClean="0">
                <a:solidFill>
                  <a:srgbClr val="000000"/>
                </a:solidFill>
              </a:rPr>
              <a:t>Other Businesses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sz="2600" dirty="0"/>
              <a:t>Small firms can meet the special </a:t>
            </a:r>
            <a:r>
              <a:rPr lang="en-US" sz="2600" dirty="0" smtClean="0"/>
              <a:t>needs </a:t>
            </a:r>
            <a:r>
              <a:rPr lang="en-US" sz="2600" dirty="0"/>
              <a:t>of smaller groups of </a:t>
            </a:r>
            <a:r>
              <a:rPr lang="en-US" sz="2600" dirty="0" smtClean="0"/>
              <a:t>customers</a:t>
            </a:r>
            <a:endParaRPr lang="en-US" sz="2600" dirty="0"/>
          </a:p>
          <a:p>
            <a:pPr lvl="1"/>
            <a:r>
              <a:rPr lang="en-US" sz="2600" dirty="0"/>
              <a:t>Small firms can act as specialized suppliers of goods and services to larger </a:t>
            </a:r>
            <a:r>
              <a:rPr lang="en-US" sz="2600" dirty="0" smtClean="0"/>
              <a:t>businesses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00600"/>
          </a:xfrm>
          <a:ln w="19050" cmpd="sng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spcAft>
                <a:spcPts val="600"/>
              </a:spcAft>
              <a:buClr>
                <a:srgbClr val="669900"/>
              </a:buClr>
              <a:buNone/>
            </a:pPr>
            <a:r>
              <a:rPr lang="en-US" sz="2400" b="1" dirty="0" smtClean="0">
                <a:solidFill>
                  <a:srgbClr val="006600"/>
                </a:solidFill>
              </a:rPr>
              <a:t>Advantages</a:t>
            </a:r>
          </a:p>
          <a:p>
            <a:r>
              <a:rPr lang="en-US" sz="2400" dirty="0" smtClean="0"/>
              <a:t>Personal relationships with customers and employees</a:t>
            </a:r>
          </a:p>
          <a:p>
            <a:r>
              <a:rPr lang="en-US" sz="2400" dirty="0" smtClean="0"/>
              <a:t>Ability to adapt to change</a:t>
            </a:r>
          </a:p>
          <a:p>
            <a:r>
              <a:rPr lang="en-US" sz="2400" dirty="0" smtClean="0"/>
              <a:t>Simplified record keeping</a:t>
            </a:r>
          </a:p>
          <a:p>
            <a:r>
              <a:rPr lang="en-US" sz="2400" dirty="0" smtClean="0"/>
              <a:t>Independence</a:t>
            </a:r>
          </a:p>
          <a:p>
            <a:r>
              <a:rPr lang="en-US" sz="2400" dirty="0" smtClean="0"/>
              <a:t>Profit retention</a:t>
            </a:r>
          </a:p>
          <a:p>
            <a:r>
              <a:rPr lang="en-US" sz="2400" dirty="0" smtClean="0"/>
              <a:t>Ease of start-up</a:t>
            </a:r>
          </a:p>
          <a:p>
            <a:r>
              <a:rPr lang="en-US" sz="2400" dirty="0" smtClean="0"/>
              <a:t>Ability to keep secrets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22860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spcAft>
                <a:spcPts val="600"/>
              </a:spcAft>
              <a:buClr>
                <a:srgbClr val="C00000"/>
              </a:buClr>
              <a:buNone/>
            </a:pPr>
            <a:r>
              <a:rPr lang="en-US" sz="2400" b="1" dirty="0">
                <a:solidFill>
                  <a:srgbClr val="FF0000"/>
                </a:solidFill>
              </a:rPr>
              <a:t>Disadvantages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High risk of failure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Limited potential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Limited ability to raise </a:t>
            </a:r>
            <a:r>
              <a:rPr lang="en-US" sz="2400" dirty="0" smtClean="0"/>
              <a:t>capital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Pros and Cons of Smallness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942598"/>
            <a:ext cx="3238500" cy="23820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722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Capital for Entrepreneurs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30" y="1295400"/>
            <a:ext cx="600374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119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Importance of a Business Plan</a:t>
            </a:r>
          </a:p>
        </p:txBody>
      </p:sp>
      <p:sp>
        <p:nvSpPr>
          <p:cNvPr id="54274" name="Rectangle 8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dirty="0" smtClean="0">
                <a:solidFill>
                  <a:srgbClr val="000000"/>
                </a:solidFill>
              </a:rPr>
              <a:t>A business plan has three basic purposes: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To communicate to potential investors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To manage progress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To plan the various phases of business</a:t>
            </a:r>
          </a:p>
          <a:p>
            <a:pPr eaLnBrk="1" hangingPunct="1">
              <a:spcAft>
                <a:spcPts val="600"/>
              </a:spcAft>
            </a:pPr>
            <a:r>
              <a:rPr lang="en-US" dirty="0" smtClean="0">
                <a:solidFill>
                  <a:srgbClr val="000000"/>
                </a:solidFill>
              </a:rPr>
              <a:t>Should answer: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What is the nature and </a:t>
            </a:r>
            <a:br>
              <a:rPr lang="en-US" sz="2400" dirty="0" smtClean="0"/>
            </a:br>
            <a:r>
              <a:rPr lang="en-US" sz="2400" dirty="0" smtClean="0"/>
              <a:t>mission of the new venture?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Why is it a good idea?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What are the goals?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 smtClean="0"/>
              <a:t>How much will it cost?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82000" y="6492875"/>
            <a:ext cx="762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/>
          <a:stretch/>
        </p:blipFill>
        <p:spPr>
          <a:xfrm>
            <a:off x="5489618" y="3202690"/>
            <a:ext cx="3273382" cy="3121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17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00600"/>
          </a:xfrm>
        </p:spPr>
        <p:txBody>
          <a:bodyPr numCol="1"/>
          <a:lstStyle/>
          <a:p>
            <a:pPr>
              <a:spcBef>
                <a:spcPts val="1272"/>
              </a:spcBef>
            </a:pPr>
            <a:r>
              <a:rPr lang="en-US" dirty="0" smtClean="0"/>
              <a:t>Introduction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Executive Summary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Benefits to the Community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Company and Industry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Management Team</a:t>
            </a:r>
          </a:p>
          <a:p>
            <a:pPr>
              <a:spcBef>
                <a:spcPts val="1272"/>
              </a:spcBef>
            </a:pPr>
            <a:r>
              <a:rPr lang="en-US" dirty="0"/>
              <a:t>Manufacturing and Operations </a:t>
            </a:r>
            <a:r>
              <a:rPr lang="en-US" dirty="0" smtClean="0"/>
              <a:t>Plan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00600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 smtClean="0"/>
              <a:t>Labor </a:t>
            </a:r>
            <a:r>
              <a:rPr lang="en-US" dirty="0"/>
              <a:t>Force</a:t>
            </a:r>
          </a:p>
          <a:p>
            <a:pPr>
              <a:spcBef>
                <a:spcPts val="1272"/>
              </a:spcBef>
            </a:pPr>
            <a:r>
              <a:rPr lang="en-US" dirty="0"/>
              <a:t>Marketing Plan</a:t>
            </a:r>
          </a:p>
          <a:p>
            <a:pPr>
              <a:spcBef>
                <a:spcPts val="1272"/>
              </a:spcBef>
            </a:pPr>
            <a:r>
              <a:rPr lang="en-US" dirty="0"/>
              <a:t>Financial Plan</a:t>
            </a:r>
          </a:p>
          <a:p>
            <a:pPr>
              <a:spcBef>
                <a:spcPts val="1272"/>
              </a:spcBef>
            </a:pPr>
            <a:r>
              <a:rPr lang="en-US" dirty="0"/>
              <a:t>Exit Strategy</a:t>
            </a:r>
          </a:p>
          <a:p>
            <a:pPr>
              <a:spcBef>
                <a:spcPts val="1272"/>
              </a:spcBef>
            </a:pPr>
            <a:r>
              <a:rPr lang="en-US" dirty="0"/>
              <a:t>Critical Risks and Assumptions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5632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Components of a Business Plan</a:t>
            </a:r>
          </a:p>
        </p:txBody>
      </p:sp>
    </p:spTree>
    <p:extLst>
      <p:ext uri="{BB962C8B-B14F-4D97-AF65-F5344CB8AC3E}">
        <p14:creationId xmlns:p14="http://schemas.microsoft.com/office/powerpoint/2010/main" val="170699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Small Business Administration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The </a:t>
            </a:r>
            <a:r>
              <a:rPr lang="en-US" b="1" dirty="0"/>
              <a:t>Small Business Administration (SBA</a:t>
            </a:r>
            <a:r>
              <a:rPr lang="en-US" b="1" dirty="0" smtClean="0"/>
              <a:t>) </a:t>
            </a:r>
            <a:r>
              <a:rPr lang="en-US" dirty="0" smtClean="0"/>
              <a:t>is a</a:t>
            </a:r>
            <a:r>
              <a:rPr lang="en-US" dirty="0" smtClean="0">
                <a:solidFill>
                  <a:srgbClr val="000000"/>
                </a:solidFill>
              </a:rPr>
              <a:t> governmental agency that assists, counsels, and protects the interests of small business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in the United States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SBA management assistance includes:</a:t>
            </a:r>
          </a:p>
          <a:p>
            <a:pPr lvl="1" eaLnBrk="1" hangingPunct="1"/>
            <a:r>
              <a:rPr lang="en-US" sz="2400" dirty="0" smtClean="0"/>
              <a:t>Management courses and workshops</a:t>
            </a:r>
          </a:p>
          <a:p>
            <a:pPr lvl="1"/>
            <a:r>
              <a:rPr lang="en-US" sz="2400" b="1" dirty="0" smtClean="0"/>
              <a:t>Service Corps of Retired Executives (SCORE</a:t>
            </a:r>
            <a:r>
              <a:rPr lang="en-US" b="1" dirty="0"/>
              <a:t>)</a:t>
            </a:r>
            <a:r>
              <a:rPr lang="en-US" dirty="0"/>
              <a:t>: </a:t>
            </a:r>
            <a:r>
              <a:rPr lang="en-US" dirty="0" smtClean="0"/>
              <a:t>a group </a:t>
            </a:r>
            <a:r>
              <a:rPr lang="en-US" dirty="0"/>
              <a:t>of more than 11,000 retired and </a:t>
            </a:r>
            <a:r>
              <a:rPr lang="en-US" dirty="0" smtClean="0"/>
              <a:t>active businesspeople</a:t>
            </a:r>
            <a:r>
              <a:rPr lang="en-US" dirty="0"/>
              <a:t>, including more than 2,000 women who volunteer their services </a:t>
            </a:r>
            <a:r>
              <a:rPr lang="en-US" dirty="0" smtClean="0"/>
              <a:t>to small </a:t>
            </a:r>
            <a:r>
              <a:rPr lang="en-US" dirty="0"/>
              <a:t>businesses through the SBA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6262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276600"/>
            <a:ext cx="2769434" cy="3114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SBA</a:t>
            </a:r>
            <a:r>
              <a:rPr lang="en-US" dirty="0"/>
              <a:t>: Help for </a:t>
            </a:r>
            <a:r>
              <a:rPr lang="en-US" dirty="0" smtClean="0"/>
              <a:t>Minority-owned </a:t>
            </a:r>
            <a:br>
              <a:rPr lang="en-US" dirty="0" smtClean="0"/>
            </a:br>
            <a:r>
              <a:rPr lang="en-US" dirty="0" smtClean="0"/>
              <a:t>Small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800600"/>
          </a:xfrm>
        </p:spPr>
        <p:txBody>
          <a:bodyPr/>
          <a:lstStyle/>
          <a:p>
            <a:r>
              <a:rPr lang="en-US" sz="2600" b="1" dirty="0" smtClean="0"/>
              <a:t>Small-business </a:t>
            </a:r>
            <a:r>
              <a:rPr lang="en-US" sz="2600" b="1" dirty="0"/>
              <a:t>institutes (SBIs</a:t>
            </a:r>
            <a:r>
              <a:rPr lang="en-US" sz="2600" b="1" dirty="0" smtClean="0"/>
              <a:t>)</a:t>
            </a:r>
            <a:r>
              <a:rPr lang="en-US" sz="2600" dirty="0" smtClean="0"/>
              <a:t>: </a:t>
            </a:r>
            <a:r>
              <a:rPr lang="en-US" sz="2600" dirty="0"/>
              <a:t>groups of </a:t>
            </a:r>
            <a:r>
              <a:rPr lang="en-US" sz="2600" dirty="0" smtClean="0"/>
              <a:t>senior </a:t>
            </a:r>
            <a:r>
              <a:rPr lang="en-US" sz="2600" dirty="0"/>
              <a:t>and graduate students in business administration </a:t>
            </a:r>
            <a:r>
              <a:rPr lang="en-US" sz="2600" dirty="0" smtClean="0"/>
              <a:t>who provide </a:t>
            </a:r>
            <a:r>
              <a:rPr lang="en-US" sz="2600" dirty="0"/>
              <a:t>management counseling to small businesses</a:t>
            </a:r>
          </a:p>
          <a:p>
            <a:r>
              <a:rPr lang="en-US" sz="2600" b="1" dirty="0"/>
              <a:t>Small-business development centers (SBDCs</a:t>
            </a:r>
            <a:r>
              <a:rPr lang="en-US" sz="2600" b="1" dirty="0" smtClean="0"/>
              <a:t>)</a:t>
            </a:r>
            <a:r>
              <a:rPr lang="en-US" sz="2600" dirty="0" smtClean="0"/>
              <a:t>: </a:t>
            </a:r>
            <a:r>
              <a:rPr lang="en-US" sz="2600" dirty="0"/>
              <a:t>university-based groups </a:t>
            </a:r>
            <a:r>
              <a:rPr lang="en-US" sz="2600" dirty="0" smtClean="0"/>
              <a:t>that</a:t>
            </a:r>
            <a:br>
              <a:rPr lang="en-US" sz="2600" dirty="0" smtClean="0"/>
            </a:br>
            <a:r>
              <a:rPr lang="en-US" sz="2600" dirty="0" smtClean="0"/>
              <a:t>provide </a:t>
            </a:r>
            <a:r>
              <a:rPr lang="en-US" sz="2600" dirty="0"/>
              <a:t>individual counseling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and </a:t>
            </a:r>
            <a:r>
              <a:rPr lang="en-US" sz="2600" dirty="0"/>
              <a:t>practical training to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owners </a:t>
            </a:r>
            <a:r>
              <a:rPr lang="en-US" sz="2600" dirty="0"/>
              <a:t>of small businesses</a:t>
            </a:r>
          </a:p>
          <a:p>
            <a:r>
              <a:rPr lang="en-US" sz="2600" dirty="0"/>
              <a:t>SBA publications—SBA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issues </a:t>
            </a:r>
            <a:r>
              <a:rPr lang="en-US" sz="2600" dirty="0"/>
              <a:t>management,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marketing, and </a:t>
            </a:r>
            <a:r>
              <a:rPr lang="en-US" sz="2600" dirty="0"/>
              <a:t>technical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publications </a:t>
            </a:r>
            <a:r>
              <a:rPr lang="en-US" sz="2600" dirty="0"/>
              <a:t>dealing with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hundreds </a:t>
            </a:r>
            <a:r>
              <a:rPr lang="en-US" sz="2600" dirty="0"/>
              <a:t>of </a:t>
            </a:r>
            <a:r>
              <a:rPr lang="en-US" sz="2600" dirty="0" smtClean="0"/>
              <a:t>topics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8144589" y="5553790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berc</a:t>
            </a:r>
            <a:r>
              <a:rPr lang="en-US" sz="1000" dirty="0"/>
              <a:t>/</a:t>
            </a:r>
            <a:r>
              <a:rPr lang="en-US" sz="1000" dirty="0" err="1"/>
              <a:t>Fotolia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0802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SBA: Financial </a:t>
            </a:r>
            <a:r>
              <a:rPr lang="en-US" dirty="0"/>
              <a:t>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r>
              <a:rPr lang="en-US" sz="2400" dirty="0" smtClean="0"/>
              <a:t>The SBA partially guarantees </a:t>
            </a:r>
            <a:br>
              <a:rPr lang="en-US" sz="2400" dirty="0" smtClean="0"/>
            </a:br>
            <a:r>
              <a:rPr lang="en-US" sz="2400" dirty="0" smtClean="0"/>
              <a:t>regular business loans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SBA will repay 90% of loan if </a:t>
            </a:r>
            <a:br>
              <a:rPr lang="en-US" sz="2200" dirty="0" smtClean="0"/>
            </a:br>
            <a:r>
              <a:rPr lang="en-US" sz="2200" dirty="0" smtClean="0"/>
              <a:t>the borrower cannot repay it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Loans may be as large as </a:t>
            </a:r>
            <a:br>
              <a:rPr lang="en-US" sz="2200" dirty="0" smtClean="0"/>
            </a:br>
            <a:r>
              <a:rPr lang="en-US" sz="2200" dirty="0" smtClean="0"/>
              <a:t>$</a:t>
            </a:r>
            <a:r>
              <a:rPr lang="en-US" sz="2200" dirty="0"/>
              <a:t>2</a:t>
            </a:r>
            <a:r>
              <a:rPr lang="en-US" sz="2200" dirty="0" smtClean="0"/>
              <a:t> million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Average loans are $300,000 </a:t>
            </a:r>
            <a:br>
              <a:rPr lang="en-US" sz="2200" dirty="0" smtClean="0"/>
            </a:br>
            <a:r>
              <a:rPr lang="en-US" sz="2200" dirty="0" smtClean="0"/>
              <a:t>over eight years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The SBA licenses, regulates</a:t>
            </a:r>
            <a:r>
              <a:rPr lang="en-US" sz="2400" dirty="0" smtClean="0"/>
              <a:t>, and </a:t>
            </a:r>
            <a:br>
              <a:rPr lang="en-US" sz="2400" dirty="0" smtClean="0"/>
            </a:br>
            <a:r>
              <a:rPr lang="en-US" sz="2400" dirty="0" smtClean="0"/>
              <a:t>provides </a:t>
            </a:r>
            <a:r>
              <a:rPr lang="en-US" sz="2400" dirty="0"/>
              <a:t>financial </a:t>
            </a:r>
            <a:r>
              <a:rPr lang="en-US" sz="2400" dirty="0" smtClean="0"/>
              <a:t>assistance to </a:t>
            </a:r>
            <a:br>
              <a:rPr lang="en-US" sz="2400" dirty="0" smtClean="0"/>
            </a:br>
            <a:r>
              <a:rPr lang="en-US" sz="2400" dirty="0" smtClean="0"/>
              <a:t>small-business investment </a:t>
            </a:r>
            <a:r>
              <a:rPr lang="en-US" sz="2400" dirty="0"/>
              <a:t>companies </a:t>
            </a:r>
            <a:r>
              <a:rPr lang="en-US" sz="2400" dirty="0" smtClean="0"/>
              <a:t>(</a:t>
            </a:r>
            <a:r>
              <a:rPr lang="en-US" sz="2400" dirty="0"/>
              <a:t>SBICs</a:t>
            </a:r>
            <a:r>
              <a:rPr lang="en-US" sz="2400" dirty="0" smtClean="0"/>
              <a:t>)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US" sz="2200" b="1" dirty="0"/>
              <a:t>SBICs</a:t>
            </a:r>
            <a:r>
              <a:rPr lang="en-US" sz="2200" dirty="0"/>
              <a:t>: privately owned </a:t>
            </a:r>
            <a:r>
              <a:rPr lang="en-US" sz="2200" dirty="0" smtClean="0"/>
              <a:t>firms </a:t>
            </a:r>
            <a:r>
              <a:rPr lang="en-US" sz="2200" dirty="0"/>
              <a:t>that provide venture </a:t>
            </a:r>
            <a:br>
              <a:rPr lang="en-US" sz="2200" dirty="0"/>
            </a:br>
            <a:r>
              <a:rPr lang="en-US" sz="2200" dirty="0"/>
              <a:t>capital to small enterprises that meet </a:t>
            </a:r>
            <a:r>
              <a:rPr lang="en-US" sz="2200" dirty="0" smtClean="0"/>
              <a:t>their </a:t>
            </a:r>
            <a:r>
              <a:rPr lang="en-US" sz="2200" dirty="0"/>
              <a:t>investment standards</a:t>
            </a:r>
          </a:p>
          <a:p>
            <a:pPr lvl="1">
              <a:spcBef>
                <a:spcPts val="0"/>
              </a:spcBef>
            </a:pPr>
            <a:r>
              <a:rPr lang="en-US" sz="2200" b="1" dirty="0"/>
              <a:t>Venture capital</a:t>
            </a:r>
            <a:r>
              <a:rPr lang="en-US" sz="2200" dirty="0"/>
              <a:t>: money invested in small firms that have the potential to become very </a:t>
            </a:r>
            <a:r>
              <a:rPr lang="en-US" sz="2200" dirty="0" smtClean="0"/>
              <a:t>successful</a:t>
            </a:r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43001"/>
            <a:ext cx="2514600" cy="3335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347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Franchising</a:t>
            </a:r>
          </a:p>
        </p:txBody>
      </p:sp>
      <p:sp>
        <p:nvSpPr>
          <p:cNvPr id="68610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dirty="0" smtClean="0">
                <a:solidFill>
                  <a:srgbClr val="000000"/>
                </a:solidFill>
              </a:rPr>
              <a:t>A </a:t>
            </a:r>
            <a:r>
              <a:rPr lang="en-US" b="1" dirty="0" smtClean="0">
                <a:solidFill>
                  <a:srgbClr val="000000"/>
                </a:solidFill>
              </a:rPr>
              <a:t>franchise</a:t>
            </a:r>
            <a:r>
              <a:rPr lang="en-US" dirty="0" smtClean="0">
                <a:solidFill>
                  <a:srgbClr val="000000"/>
                </a:solidFill>
              </a:rPr>
              <a:t> is a</a:t>
            </a:r>
            <a:r>
              <a:rPr lang="en-US" dirty="0" smtClean="0"/>
              <a:t> license to operate an individually owned business as though it were part of a chain of outlets or stores</a:t>
            </a:r>
          </a:p>
          <a:p>
            <a:pPr lvl="1">
              <a:lnSpc>
                <a:spcPts val="3360"/>
              </a:lnSpc>
            </a:pPr>
            <a:r>
              <a:rPr lang="en-US" b="1" dirty="0"/>
              <a:t>Franchising</a:t>
            </a:r>
            <a:r>
              <a:rPr lang="en-US" dirty="0"/>
              <a:t> is the actual granting of a </a:t>
            </a:r>
            <a:r>
              <a:rPr lang="en-US" dirty="0" smtClean="0"/>
              <a:t>franchise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A </a:t>
            </a:r>
            <a:r>
              <a:rPr lang="en-US" b="1" dirty="0"/>
              <a:t>franchisor</a:t>
            </a:r>
            <a:r>
              <a:rPr lang="en-US" dirty="0"/>
              <a:t> is an </a:t>
            </a:r>
            <a:r>
              <a:rPr lang="en-US" dirty="0" smtClean="0"/>
              <a:t>individual or </a:t>
            </a:r>
            <a:r>
              <a:rPr lang="en-US" dirty="0"/>
              <a:t>organization granting a </a:t>
            </a:r>
            <a:r>
              <a:rPr lang="en-US" dirty="0" smtClean="0"/>
              <a:t>franchise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A </a:t>
            </a:r>
            <a:r>
              <a:rPr lang="en-US" b="1" dirty="0"/>
              <a:t>franchisee</a:t>
            </a:r>
            <a:r>
              <a:rPr lang="en-US" dirty="0"/>
              <a:t> is a person or </a:t>
            </a:r>
            <a:r>
              <a:rPr lang="en-US" dirty="0" smtClean="0"/>
              <a:t>organization purchasing </a:t>
            </a:r>
            <a:r>
              <a:rPr lang="en-US" dirty="0"/>
              <a:t>a franchise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14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Franchise Rights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8229600" cy="37452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569589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Office of Entrepreneurship Education Resources, http://www.sba.gov/offices/headquarters/oee/resources/3641#Selecting a</a:t>
            </a:r>
          </a:p>
          <a:p>
            <a:r>
              <a:rPr lang="en-US" sz="1000" dirty="0"/>
              <a:t>Franchise (accessed January 12, 2015).</a:t>
            </a:r>
          </a:p>
        </p:txBody>
      </p:sp>
    </p:spTree>
    <p:extLst>
      <p:ext uri="{BB962C8B-B14F-4D97-AF65-F5344CB8AC3E}">
        <p14:creationId xmlns:p14="http://schemas.microsoft.com/office/powerpoint/2010/main" val="19072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Franchise Obligations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5" y="1295400"/>
            <a:ext cx="709611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293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Franchising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0"/>
              </a:spcBef>
            </a:pPr>
            <a:r>
              <a:rPr lang="en-US" sz="2600" dirty="0"/>
              <a:t>A manufacturer </a:t>
            </a:r>
            <a:r>
              <a:rPr lang="en-US" sz="2600" dirty="0" smtClean="0"/>
              <a:t>authorizes </a:t>
            </a:r>
            <a:r>
              <a:rPr lang="en-US" sz="2600" dirty="0"/>
              <a:t>retailers </a:t>
            </a:r>
            <a:r>
              <a:rPr lang="en-US" sz="2600" dirty="0" smtClean="0"/>
              <a:t>to sell </a:t>
            </a:r>
            <a:r>
              <a:rPr lang="en-US" sz="2600" dirty="0"/>
              <a:t>a certain </a:t>
            </a:r>
            <a:r>
              <a:rPr lang="en-US" sz="2600" dirty="0" smtClean="0"/>
              <a:t>brand-name item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/>
              <a:t>One of the oldest forms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/>
              <a:t>Prevalent in sales of passenger cars and trucks, farm equipment, shows, paint, petroleum, etc.</a:t>
            </a:r>
          </a:p>
          <a:p>
            <a:pPr>
              <a:lnSpc>
                <a:spcPts val="336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600" dirty="0"/>
              <a:t>A producer licenses </a:t>
            </a:r>
            <a:r>
              <a:rPr lang="en-US" sz="2600" dirty="0" smtClean="0"/>
              <a:t>distributors </a:t>
            </a:r>
            <a:r>
              <a:rPr lang="en-US" sz="2600" dirty="0"/>
              <a:t>to sell </a:t>
            </a:r>
            <a:r>
              <a:rPr lang="en-US" sz="2600" dirty="0" smtClean="0"/>
              <a:t>a </a:t>
            </a:r>
            <a:br>
              <a:rPr lang="en-US" sz="2600" dirty="0" smtClean="0"/>
            </a:br>
            <a:r>
              <a:rPr lang="en-US" sz="2600" dirty="0" smtClean="0"/>
              <a:t>product </a:t>
            </a:r>
            <a:r>
              <a:rPr lang="en-US" sz="2600" dirty="0"/>
              <a:t>to </a:t>
            </a:r>
            <a:r>
              <a:rPr lang="en-US" sz="2600" dirty="0" smtClean="0"/>
              <a:t>retailers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Common in the soft drink industry</a:t>
            </a:r>
          </a:p>
          <a:p>
            <a:pPr>
              <a:lnSpc>
                <a:spcPts val="336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600" dirty="0"/>
              <a:t>A franchisor supplies brand names, techniques</a:t>
            </a:r>
            <a:r>
              <a:rPr lang="en-US" sz="2600" dirty="0" smtClean="0"/>
              <a:t>, or </a:t>
            </a:r>
            <a:r>
              <a:rPr lang="en-US" sz="2600" dirty="0"/>
              <a:t>services instead of a complete </a:t>
            </a:r>
            <a:r>
              <a:rPr lang="en-US" sz="2600" dirty="0" smtClean="0"/>
              <a:t>product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Primary role of franchisor is careful development and control of marketing strategies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Most typical approach today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5517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Growth of Franchising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/>
          <a:p>
            <a:r>
              <a:rPr lang="en-US" sz="2500" dirty="0" smtClean="0"/>
              <a:t>Franchising began in the United States around the time of the Civil War</a:t>
            </a:r>
          </a:p>
          <a:p>
            <a:r>
              <a:rPr lang="en-US" sz="2500" dirty="0" smtClean="0"/>
              <a:t>Originally used by large firms to distribute products</a:t>
            </a:r>
          </a:p>
          <a:p>
            <a:r>
              <a:rPr lang="en-US" sz="2500" dirty="0"/>
              <a:t>Franchising has been increasing steadily in popularity since the </a:t>
            </a:r>
            <a:r>
              <a:rPr lang="en-US" sz="2500" dirty="0" smtClean="0"/>
              <a:t>early 1900s</a:t>
            </a:r>
          </a:p>
          <a:p>
            <a:r>
              <a:rPr lang="en-US" sz="2500" dirty="0" smtClean="0"/>
              <a:t>Has </a:t>
            </a:r>
            <a:r>
              <a:rPr lang="en-US" sz="2500" dirty="0"/>
              <a:t>experienced enormous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growth </a:t>
            </a:r>
            <a:r>
              <a:rPr lang="en-US" sz="2500" dirty="0"/>
              <a:t>since the </a:t>
            </a:r>
            <a:r>
              <a:rPr lang="en-US" sz="2500" dirty="0" smtClean="0"/>
              <a:t>mid-1970s</a:t>
            </a:r>
          </a:p>
          <a:p>
            <a:r>
              <a:rPr lang="en-US" sz="2500" dirty="0"/>
              <a:t>Dual-branded franchises, in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which </a:t>
            </a:r>
            <a:r>
              <a:rPr lang="en-US" sz="2500" dirty="0"/>
              <a:t>two franchisors offer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their </a:t>
            </a:r>
            <a:r>
              <a:rPr lang="en-US" sz="2500" dirty="0"/>
              <a:t>products together</a:t>
            </a:r>
            <a:r>
              <a:rPr lang="en-US" sz="2500" dirty="0" smtClean="0"/>
              <a:t>, are </a:t>
            </a:r>
            <a:br>
              <a:rPr lang="en-US" sz="2500" dirty="0" smtClean="0"/>
            </a:br>
            <a:r>
              <a:rPr lang="en-US" sz="2500" dirty="0" smtClean="0"/>
              <a:t>a </a:t>
            </a:r>
            <a:r>
              <a:rPr lang="en-US" sz="2500" dirty="0"/>
              <a:t>new small-business trend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505200"/>
            <a:ext cx="3681138" cy="2619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895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990600" y="4876800"/>
            <a:ext cx="7772400" cy="1447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Are Franchises Successful?</a:t>
            </a:r>
            <a:endParaRPr lang="en-US" sz="2400" b="0" dirty="0" smtClean="0"/>
          </a:p>
        </p:txBody>
      </p:sp>
      <p:sp>
        <p:nvSpPr>
          <p:cNvPr id="7680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 smtClean="0"/>
              <a:t>The success rate for franchises is significantly higher than that for other small businesses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 smtClean="0"/>
              <a:t>94% of franchise owners report that they are successful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 smtClean="0"/>
              <a:t>Too rapid expansion, inadequate capital or management skills, or other problems can cause franchises to fail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600" dirty="0"/>
          </a:p>
          <a:p>
            <a:pPr marL="457200" indent="0">
              <a:buNone/>
            </a:pPr>
            <a:r>
              <a:rPr lang="en-US" sz="2400" i="1" dirty="0"/>
              <a:t>“</a:t>
            </a:r>
            <a:r>
              <a:rPr lang="en-US" sz="2400" i="1" dirty="0" smtClean="0"/>
              <a:t>Despite the </a:t>
            </a:r>
            <a:r>
              <a:rPr lang="en-US" sz="2400" i="1" dirty="0"/>
              <a:t>hype that franchising is the safest way </a:t>
            </a:r>
            <a:r>
              <a:rPr lang="en-US" sz="2400" i="1" dirty="0" smtClean="0"/>
              <a:t>to </a:t>
            </a:r>
            <a:r>
              <a:rPr lang="en-US" sz="2400" i="1" dirty="0"/>
              <a:t>go when starting </a:t>
            </a:r>
            <a:r>
              <a:rPr lang="en-US" sz="2400" i="1" dirty="0" smtClean="0"/>
              <a:t>a new </a:t>
            </a:r>
            <a:r>
              <a:rPr lang="en-US" sz="2400" i="1" dirty="0"/>
              <a:t>business, the research </a:t>
            </a:r>
            <a:r>
              <a:rPr lang="en-US" sz="2400" i="1" dirty="0" smtClean="0"/>
              <a:t>just </a:t>
            </a:r>
            <a:r>
              <a:rPr lang="en-US" sz="2400" i="1" dirty="0"/>
              <a:t>doesn’t bear that out</a:t>
            </a:r>
            <a:r>
              <a:rPr lang="en-US" sz="2400" i="1" dirty="0" smtClean="0"/>
              <a:t>.”</a:t>
            </a:r>
          </a:p>
          <a:p>
            <a:pPr marL="457200" indent="0" algn="r">
              <a:buNone/>
            </a:pPr>
            <a:r>
              <a:rPr lang="en-US" sz="2000" dirty="0" smtClean="0"/>
              <a:t>—Timothy Bates, Wayne State University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8309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724400"/>
          </a:xfrm>
          <a:ln w="19050" cmpd="sng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400" b="1" dirty="0" smtClean="0">
                <a:solidFill>
                  <a:srgbClr val="006600"/>
                </a:solidFill>
              </a:rPr>
              <a:t>To the Franchisor</a:t>
            </a:r>
          </a:p>
          <a:p>
            <a:pPr marL="434340" lvl="1" indent="-342900">
              <a:buClr>
                <a:srgbClr val="006600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/>
              <a:t>Fast and well controlled </a:t>
            </a:r>
            <a:br>
              <a:rPr lang="en-US" sz="2100" dirty="0"/>
            </a:br>
            <a:r>
              <a:rPr lang="en-US" sz="2100" dirty="0"/>
              <a:t>distribution of its products</a:t>
            </a:r>
          </a:p>
          <a:p>
            <a:pPr marL="434340" lvl="1" indent="-342900">
              <a:buClr>
                <a:srgbClr val="006600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/>
              <a:t>No need to construct and </a:t>
            </a:r>
            <a:br>
              <a:rPr lang="en-US" sz="2100" dirty="0"/>
            </a:br>
            <a:r>
              <a:rPr lang="en-US" sz="2100" dirty="0"/>
              <a:t>operate its own outlets</a:t>
            </a:r>
          </a:p>
          <a:p>
            <a:pPr marL="434340" lvl="1" indent="-342900">
              <a:buClr>
                <a:srgbClr val="006600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/>
              <a:t>More working capital </a:t>
            </a:r>
            <a:br>
              <a:rPr lang="en-US" sz="2100" dirty="0"/>
            </a:br>
            <a:r>
              <a:rPr lang="en-US" sz="2100" dirty="0"/>
              <a:t>available for expanded production and advertising</a:t>
            </a:r>
          </a:p>
          <a:p>
            <a:pPr marL="434340" lvl="1" indent="-342900">
              <a:buClr>
                <a:srgbClr val="006600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/>
              <a:t>Franchising agreements </a:t>
            </a:r>
            <a:br>
              <a:rPr lang="en-US" sz="2100" dirty="0"/>
            </a:br>
            <a:r>
              <a:rPr lang="en-US" sz="2100" dirty="0"/>
              <a:t>maintain product and quality </a:t>
            </a:r>
            <a:r>
              <a:rPr lang="en-US" sz="2100" dirty="0" smtClean="0"/>
              <a:t>standards</a:t>
            </a:r>
            <a:endParaRPr lang="en-US" sz="2100" dirty="0"/>
          </a:p>
          <a:p>
            <a:pPr marL="434340" lvl="1" indent="-342900">
              <a:buClr>
                <a:srgbClr val="006600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/>
              <a:t>Motivated work force of </a:t>
            </a:r>
            <a:br>
              <a:rPr lang="en-US" sz="2100" dirty="0"/>
            </a:br>
            <a:r>
              <a:rPr lang="en-US" sz="2100" dirty="0"/>
              <a:t>franchisees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724400"/>
          </a:xfrm>
          <a:ln w="19050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400" b="1" dirty="0">
                <a:solidFill>
                  <a:srgbClr val="006600"/>
                </a:solidFill>
              </a:rPr>
              <a:t>To the Franchisee</a:t>
            </a:r>
          </a:p>
          <a:p>
            <a:pPr marL="458787" lvl="1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100" dirty="0"/>
              <a:t>Opportunity to start a proven business with </a:t>
            </a:r>
            <a:r>
              <a:rPr lang="en-US" sz="2100" dirty="0" smtClean="0"/>
              <a:t>limited </a:t>
            </a:r>
            <a:r>
              <a:rPr lang="en-US" sz="2100" dirty="0"/>
              <a:t>capital</a:t>
            </a:r>
          </a:p>
          <a:p>
            <a:pPr marL="458787" lvl="1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100" dirty="0"/>
              <a:t>Guaranteed customers</a:t>
            </a:r>
          </a:p>
          <a:p>
            <a:pPr marL="458787" lvl="1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100" dirty="0"/>
              <a:t>Franchisor available for advice and guidance</a:t>
            </a:r>
          </a:p>
          <a:p>
            <a:pPr marL="458787" lvl="1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100" dirty="0"/>
              <a:t>Materials for local promotional campaigns </a:t>
            </a:r>
            <a:r>
              <a:rPr lang="en-US" sz="2100" dirty="0" smtClean="0"/>
              <a:t>and </a:t>
            </a:r>
            <a:r>
              <a:rPr lang="en-US" sz="2100" dirty="0"/>
              <a:t>participation in </a:t>
            </a:r>
            <a:r>
              <a:rPr lang="en-US" sz="2100" dirty="0" smtClean="0"/>
              <a:t>national </a:t>
            </a:r>
            <a:r>
              <a:rPr lang="en-US" sz="2100" dirty="0"/>
              <a:t>campaigns</a:t>
            </a:r>
          </a:p>
          <a:p>
            <a:pPr marL="458787" lvl="1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100" dirty="0"/>
              <a:t>Cost savings when </a:t>
            </a:r>
            <a:r>
              <a:rPr lang="en-US" sz="2100" dirty="0" smtClean="0"/>
              <a:t>purchasing </a:t>
            </a:r>
            <a:r>
              <a:rPr lang="en-US" sz="2100" dirty="0"/>
              <a:t>in cooperation with other franchisees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Franchising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3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3810000"/>
          </a:xfrm>
          <a:ln w="19050" cmpd="sng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500" b="1" dirty="0" smtClean="0">
                <a:solidFill>
                  <a:srgbClr val="FF0000"/>
                </a:solidFill>
              </a:rPr>
              <a:t>To the Franchiser</a:t>
            </a:r>
          </a:p>
          <a:p>
            <a:pPr marL="434975" lvl="1" indent="-342900">
              <a:spcBef>
                <a:spcPts val="525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500" dirty="0"/>
              <a:t>Failure of the franchisee </a:t>
            </a:r>
            <a:r>
              <a:rPr lang="en-US" sz="2500" dirty="0" smtClean="0"/>
              <a:t>to </a:t>
            </a:r>
            <a:r>
              <a:rPr lang="en-US" sz="2500" dirty="0"/>
              <a:t>operate franchise properly</a:t>
            </a:r>
          </a:p>
          <a:p>
            <a:pPr marL="434975" lvl="1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500" dirty="0"/>
              <a:t>Disputes with and lawsuits </a:t>
            </a:r>
            <a:r>
              <a:rPr lang="en-US" sz="2500" dirty="0" smtClean="0"/>
              <a:t>by franchisees </a:t>
            </a:r>
            <a:r>
              <a:rPr lang="en-US" sz="2500" dirty="0"/>
              <a:t>over </a:t>
            </a:r>
            <a:r>
              <a:rPr lang="en-US" sz="2500" dirty="0" smtClean="0"/>
              <a:t>the terms </a:t>
            </a:r>
            <a:r>
              <a:rPr lang="en-US" sz="2500" dirty="0"/>
              <a:t>of the franchise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38100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500" b="1" dirty="0">
                <a:solidFill>
                  <a:srgbClr val="FF0000"/>
                </a:solidFill>
              </a:rPr>
              <a:t>To the Franchisee</a:t>
            </a:r>
          </a:p>
          <a:p>
            <a:pPr marL="434340" lvl="1" indent="-3429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sz="2500" dirty="0"/>
              <a:t>Franchisor retains a large amount of control over the franchisee’s activities</a:t>
            </a:r>
          </a:p>
          <a:p>
            <a:pPr marL="434340" lvl="1" indent="-34290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sz="2500" dirty="0"/>
              <a:t>Franchisor opening competing franchises within the franchisee’s </a:t>
            </a:r>
            <a:r>
              <a:rPr lang="en-US" sz="2500" dirty="0" smtClean="0"/>
              <a:t>market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Franchising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037" y="4267200"/>
            <a:ext cx="1666763" cy="2072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262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990600" y="4419600"/>
            <a:ext cx="7696200" cy="1828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Perspectives in Small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5105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 smtClean="0"/>
              <a:t>National and international economies are growing more interdependent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 smtClean="0"/>
              <a:t>Trade barriers are diminishing or disappearing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Globalization and instant worldwide communications </a:t>
            </a:r>
            <a:r>
              <a:rPr lang="en-US" sz="2600" dirty="0" smtClean="0"/>
              <a:t>are rapidly </a:t>
            </a:r>
            <a:r>
              <a:rPr lang="en-US" sz="2600" dirty="0"/>
              <a:t>shrinking distances at the same time that they are expanding </a:t>
            </a:r>
            <a:r>
              <a:rPr lang="en-US" sz="2600" dirty="0" smtClean="0"/>
              <a:t>business opportunities</a:t>
            </a:r>
          </a:p>
          <a:p>
            <a:pPr marL="45720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sz="2400" i="1" dirty="0" smtClean="0"/>
              <a:t>“</a:t>
            </a:r>
            <a:r>
              <a:rPr lang="en-US" sz="2400" i="1" dirty="0"/>
              <a:t>More than 70 percent of the world’s purchasing power </a:t>
            </a:r>
            <a:r>
              <a:rPr lang="en-US" sz="2400" i="1" dirty="0" smtClean="0"/>
              <a:t>is outside </a:t>
            </a:r>
            <a:r>
              <a:rPr lang="en-US" sz="2400" i="1" dirty="0"/>
              <a:t>of the United States and over the next five years, 85 percent of the </a:t>
            </a:r>
            <a:r>
              <a:rPr lang="en-US" sz="2400" i="1" dirty="0" smtClean="0"/>
              <a:t>world’s economic </a:t>
            </a:r>
            <a:r>
              <a:rPr lang="en-US" sz="2400" i="1" dirty="0"/>
              <a:t>growth will be overseas</a:t>
            </a:r>
            <a:r>
              <a:rPr lang="en-US" sz="2400" i="1" dirty="0" smtClean="0"/>
              <a:t>.”		</a:t>
            </a:r>
            <a:r>
              <a:rPr lang="en-US" sz="2400" dirty="0" smtClean="0"/>
              <a:t>—U.S. Commercial Service</a:t>
            </a:r>
          </a:p>
        </p:txBody>
      </p:sp>
    </p:spTree>
    <p:extLst>
      <p:ext uri="{BB962C8B-B14F-4D97-AF65-F5344CB8AC3E}">
        <p14:creationId xmlns:p14="http://schemas.microsoft.com/office/powerpoint/2010/main" val="2828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Global Perspectives in Small Business:</a:t>
            </a:r>
            <a:br>
              <a:rPr lang="en-US" dirty="0" smtClean="0"/>
            </a:br>
            <a:r>
              <a:rPr lang="en-US" dirty="0" smtClean="0"/>
              <a:t>Government Assistance</a:t>
            </a:r>
          </a:p>
        </p:txBody>
      </p:sp>
      <p:sp>
        <p:nvSpPr>
          <p:cNvPr id="91138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2400" dirty="0" smtClean="0"/>
              <a:t>The SBA helps U.S. small business owners enter world markets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Matches executives with potential overseas customers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Helps exporters secure financing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Brings small U.S. firms into direct communication with overseas buyers and partners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SBA International Trade Loan guarantees up to $5 million in loans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The U.S. Commercial Service aids small and medium-sized businesses in selling overseas and has 251 offices in 76 countries</a:t>
            </a:r>
          </a:p>
        </p:txBody>
      </p:sp>
    </p:spTree>
    <p:extLst>
      <p:ext uri="{BB962C8B-B14F-4D97-AF65-F5344CB8AC3E}">
        <p14:creationId xmlns:p14="http://schemas.microsoft.com/office/powerpoint/2010/main" val="411428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do you think the Internet is cited as a favorite strategy for growth among small business owners?</a:t>
            </a:r>
            <a:endParaRPr lang="en-US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88" y="3361743"/>
            <a:ext cx="4467225" cy="2867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549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HK_5e_Templat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600">
            <a:alpha val="25000"/>
          </a:srgbClr>
        </a:solidFill>
        <a:ln>
          <a:solidFill>
            <a:srgbClr val="0066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PHK_5e_Template</Template>
  <TotalTime>459</TotalTime>
  <Words>1641</Words>
  <Application>Microsoft Office PowerPoint</Application>
  <PresentationFormat>On-screen Show (4:3)</PresentationFormat>
  <Paragraphs>340</Paragraphs>
  <Slides>34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Arial Black</vt:lpstr>
      <vt:lpstr>Calibri</vt:lpstr>
      <vt:lpstr>Lucida Sans</vt:lpstr>
      <vt:lpstr>Times New Roman</vt:lpstr>
      <vt:lpstr>Trebuchet MS</vt:lpstr>
      <vt:lpstr>Wingdings</vt:lpstr>
      <vt:lpstr>PHK_5e_Template</vt:lpstr>
      <vt:lpstr>Small Business Entrepreneurship, and Franchises</vt:lpstr>
      <vt:lpstr>Learning Objectives</vt:lpstr>
      <vt:lpstr>Small Business: A Profile</vt:lpstr>
      <vt:lpstr>Small Business: Industry Group-Size Standards</vt:lpstr>
      <vt:lpstr>Small-Business Sector</vt:lpstr>
      <vt:lpstr>Industries That Attract Small Businesses</vt:lpstr>
      <vt:lpstr>The People in Small Businesses:  The Entrepreneurs</vt:lpstr>
      <vt:lpstr>Personal Factors and Motivation</vt:lpstr>
      <vt:lpstr>Average Age of Entrepreneurs</vt:lpstr>
      <vt:lpstr>Women as Small-Business Owners</vt:lpstr>
      <vt:lpstr>Teenage Entrepreneurs</vt:lpstr>
      <vt:lpstr>Why Some Entrepreneurs and Businesses Fail</vt:lpstr>
      <vt:lpstr>Importance of Small Businesses:  Providing Technical Innovation</vt:lpstr>
      <vt:lpstr>20th Century Innovations  Originated at Small Firms</vt:lpstr>
      <vt:lpstr>Importance of Small Businesses:  Providing Employment</vt:lpstr>
      <vt:lpstr>Importance of Small Businesses: Providing Competition and Filling Needs</vt:lpstr>
      <vt:lpstr>The Pros and Cons of Smallness</vt:lpstr>
      <vt:lpstr>Sources of Capital for Entrepreneurs</vt:lpstr>
      <vt:lpstr>The Importance of a Business Plan</vt:lpstr>
      <vt:lpstr>Components of a Business Plan</vt:lpstr>
      <vt:lpstr>The Small Business Administration</vt:lpstr>
      <vt:lpstr>SBA: Help for Minority-owned  Small Businesses</vt:lpstr>
      <vt:lpstr>SBA: Financial Assistance</vt:lpstr>
      <vt:lpstr>Franchising</vt:lpstr>
      <vt:lpstr>Franchise Rights</vt:lpstr>
      <vt:lpstr>Franchise Obligations</vt:lpstr>
      <vt:lpstr>Types of Franchising</vt:lpstr>
      <vt:lpstr>The Growth of Franchising</vt:lpstr>
      <vt:lpstr>Are Franchises Successful?</vt:lpstr>
      <vt:lpstr>Advantages of Franchising</vt:lpstr>
      <vt:lpstr>Disadvantages of Franchising</vt:lpstr>
      <vt:lpstr>Global Perspectives in Small Business</vt:lpstr>
      <vt:lpstr>Global Perspectives in Small Business: Government Assistance</vt:lpstr>
      <vt:lpstr>Class Exercise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World of Business and Economics</dc:title>
  <dc:creator>Rose Marie Kuebbing</dc:creator>
  <cp:lastModifiedBy>default</cp:lastModifiedBy>
  <cp:revision>22</cp:revision>
  <dcterms:created xsi:type="dcterms:W3CDTF">2015-10-10T23:01:25Z</dcterms:created>
  <dcterms:modified xsi:type="dcterms:W3CDTF">2016-10-03T00:29:51Z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